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Play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//lfaWIe41zSxs0FfoYaLr1j9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8334AF-9D65-409D-8117-A3FDA4915201}">
  <a:tblStyle styleId="{C08334AF-9D65-409D-8117-A3FDA491520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lay-bold.fntdata"/><Relationship Id="rId41" Type="http://schemas.openxmlformats.org/officeDocument/2006/relationships/font" Target="fonts/Play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these good? Participation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Outperformed individual cardiologists for these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same sensitivity, more specific &amp; vice versa</a:t>
            </a:r>
            <a:endParaRPr/>
          </a:p>
        </p:txBody>
      </p:sp>
      <p:sp>
        <p:nvSpPr>
          <p:cNvPr id="146" name="Google Shape;14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Confusion matrix</a:t>
            </a:r>
            <a:endParaRPr/>
          </a:p>
        </p:txBody>
      </p:sp>
      <p:sp>
        <p:nvSpPr>
          <p:cNvPr id="152" name="Google Shape;15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Much less cited, much newer</a:t>
            </a:r>
            <a:endParaRPr/>
          </a:p>
        </p:txBody>
      </p:sp>
      <p:sp>
        <p:nvSpPr>
          <p:cNvPr id="168" name="Google Shape;16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not use every feature?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with tabular data?</a:t>
            </a:r>
            <a:endParaRPr/>
          </a:p>
        </p:txBody>
      </p:sp>
      <p:sp>
        <p:nvSpPr>
          <p:cNvPr id="176" name="Google Shape;17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FNN: Feedforward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DNN: Many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RF: Random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 overfitting</a:t>
            </a:r>
            <a:endParaRPr/>
          </a:p>
        </p:txBody>
      </p:sp>
      <p:sp>
        <p:nvSpPr>
          <p:cNvPr id="182" name="Google Shape;18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Much more realistic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Creatinine… indicator of renovascular disease -&gt; HTN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Always be thinking about how it could make sense</a:t>
            </a:r>
            <a:endParaRPr/>
          </a:p>
        </p:txBody>
      </p:sp>
      <p:sp>
        <p:nvSpPr>
          <p:cNvPr id="204" name="Google Shape;2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Lasso determined empirically</a:t>
            </a:r>
            <a:endParaRPr/>
          </a:p>
        </p:txBody>
      </p:sp>
      <p:sp>
        <p:nvSpPr>
          <p:cNvPr id="241" name="Google Shape;24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 x w x s input,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 x w x 1 output</a:t>
            </a:r>
            <a:endParaRPr/>
          </a:p>
        </p:txBody>
      </p:sp>
      <p:sp>
        <p:nvSpPr>
          <p:cNvPr id="253" name="Google Shape;25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https://onlinelibrary.wiley.com/doi/pdf/10.1002/mrm.28008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18–20 min acquisition time</a:t>
            </a:r>
            <a:endParaRPr/>
          </a:p>
        </p:txBody>
      </p:sp>
      <p:sp>
        <p:nvSpPr>
          <p:cNvPr id="273" name="Google Shape;27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Perfect when considering sCT + all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Interestingly MR alone not included – what if that’s enough</a:t>
            </a:r>
            <a:endParaRPr/>
          </a:p>
        </p:txBody>
      </p:sp>
      <p:sp>
        <p:nvSpPr>
          <p:cNvPr id="280" name="Google Shape;28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1600+ citations, older, from 2016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Introduced last lecture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series p</a:t>
            </a:r>
            <a:endParaRPr/>
          </a:p>
        </p:txBody>
      </p:sp>
      <p:sp>
        <p:nvSpPr>
          <p:cNvPr id="293" name="Google Shape;29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Extension of RNN to include a forget gate, preventing certain data from propagating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 of that only critical info makes it thru, so addresses the issue of data being a smaller and smaller piece of the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commonly for most tasks.</a:t>
            </a:r>
            <a:endParaRPr/>
          </a:p>
        </p:txBody>
      </p:sp>
      <p:sp>
        <p:nvSpPr>
          <p:cNvPr id="300" name="Google Shape;30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6 diagnoses -&gt;</a:t>
            </a:r>
            <a:endParaRPr/>
          </a:p>
        </p:txBody>
      </p:sp>
      <p:sp>
        <p:nvSpPr>
          <p:cNvPr id="307" name="Google Shape;307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 single as we can have multiple diagnoses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 variables – is this a fair fight?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 at just dark blue -&gt; audience participation, what’s going on</a:t>
            </a:r>
            <a:endParaRPr/>
          </a:p>
        </p:txBody>
      </p:sp>
      <p:sp>
        <p:nvSpPr>
          <p:cNvPr id="321" name="Google Shape;321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state of the art model at that time (barely, look at MLP)</a:t>
            </a:r>
            <a:endParaRPr/>
          </a:p>
        </p:txBody>
      </p:sp>
      <p:sp>
        <p:nvSpPr>
          <p:cNvPr id="328" name="Google Shape;32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subject to change</a:t>
            </a:r>
            <a:endParaRPr/>
          </a:p>
        </p:txBody>
      </p:sp>
      <p:sp>
        <p:nvSpPr>
          <p:cNvPr id="122" name="Google Shape;12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&gt;3k citations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Stanford and UCSF based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iRhythm Zio Patch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https://www.nature.com/articles/s41591-018-0268-3</a:t>
            </a:r>
            <a:endParaRPr/>
          </a:p>
        </p:txBody>
      </p:sp>
      <p:sp>
        <p:nvSpPr>
          <p:cNvPr id="128" name="Google Shape;12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approach vs image approach</a:t>
            </a:r>
            <a:endParaRPr/>
          </a:p>
        </p:txBody>
      </p:sp>
      <p:sp>
        <p:nvSpPr>
          <p:cNvPr id="140" name="Google Shape;14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AI in Medicine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Lec 7: Case Studies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. 1" id="148" name="Google Shape;148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14" y="86952"/>
            <a:ext cx="11423650" cy="668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49" y="1181161"/>
            <a:ext cx="11697301" cy="63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349" y="0"/>
            <a:ext cx="11697301" cy="1181161"/>
          </a:xfrm>
          <a:prstGeom prst="rect">
            <a:avLst/>
          </a:prstGeom>
          <a:noFill/>
          <a:ln>
            <a:noFill/>
          </a:ln>
        </p:spPr>
      </p:pic>
      <p:sp>
        <p:nvSpPr>
          <p:cNvPr descr="Fig. 2" id="156" name="Google Shape;156;p1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. 2" id="157" name="Google Shape;15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749" y="1816230"/>
            <a:ext cx="11697301" cy="491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162" name="Google Shape;1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9900"/>
            <a:ext cx="12192000" cy="5916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2"/>
          <p:cNvSpPr txBox="1"/>
          <p:nvPr/>
        </p:nvSpPr>
        <p:spPr>
          <a:xfrm>
            <a:off x="1281362" y="3080084"/>
            <a:ext cx="11911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PPV</a:t>
            </a:r>
            <a:endParaRPr/>
          </a:p>
        </p:txBody>
      </p:sp>
      <p:sp>
        <p:nvSpPr>
          <p:cNvPr id="164" name="Google Shape;164;p12"/>
          <p:cNvSpPr txBox="1"/>
          <p:nvPr/>
        </p:nvSpPr>
        <p:spPr>
          <a:xfrm>
            <a:off x="866273" y="4014537"/>
            <a:ext cx="18047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Case Study 2</a:t>
            </a:r>
            <a:endParaRPr/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18" y="1508144"/>
            <a:ext cx="11745964" cy="451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/>
          <p:nvPr/>
        </p:nvSpPr>
        <p:spPr>
          <a:xfrm>
            <a:off x="926432" y="6160168"/>
            <a:ext cx="64729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https://www.nature.com/articles/s41598-024-82931-5#Sec11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14"/>
          <p:cNvGraphicFramePr/>
          <p:nvPr/>
        </p:nvGraphicFramePr>
        <p:xfrm>
          <a:off x="1" y="-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{C08334AF-9D65-409D-8117-A3FDA4915201}</a:tableStyleId>
              </a:tblPr>
              <a:tblGrid>
                <a:gridCol w="6096000"/>
                <a:gridCol w="6096000"/>
              </a:tblGrid>
              <a:tr h="6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142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 if a patient will have a stroke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Technical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254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Classification task using multiple models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Dataset comprising 663 records from one Iranian hospital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 cases, 262 controls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Predicting stroke in what timeframe? Unclear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 important features influencing stroke in patients were identified by two neurologists.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Variables with missingness less than 30% were imputed,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Varies based on network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total of eight established ML (SVM, XGB, KNN, RF) and DL (DNN, FNN, </a:t>
                      </a: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LSTM?</a:t>
                      </a: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CNN?</a:t>
                      </a: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models were utilized to predict stroke. 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10-fold cross-validation approach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" y="0"/>
            <a:ext cx="1218657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817"/>
            <a:ext cx="12192000" cy="6400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5" id="194" name="Google Shape;1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750" y="0"/>
            <a:ext cx="5778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Takeaway</a:t>
            </a:r>
            <a:endParaRPr/>
          </a:p>
        </p:txBody>
      </p:sp>
      <p:sp>
        <p:nvSpPr>
          <p:cNvPr id="200" name="Google Shape;20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Promising paper, but needs to be repeated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“Too good to be true” esp. in the context of authors making questionable network decisions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From another paper</a:t>
            </a:r>
            <a:endParaRPr/>
          </a:p>
        </p:txBody>
      </p:sp>
      <p:pic>
        <p:nvPicPr>
          <p:cNvPr id="207" name="Google Shape;20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420" y="1762877"/>
            <a:ext cx="637160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1151" y="365125"/>
            <a:ext cx="5010849" cy="601111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2177716" y="6114215"/>
            <a:ext cx="52096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https://arxiv.org/pdf/2506.03209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048" y="0"/>
            <a:ext cx="1071390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Case Study 3</a:t>
            </a:r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7961" y="1196344"/>
            <a:ext cx="8594039" cy="566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Claims</a:t>
            </a:r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33" y="2268203"/>
            <a:ext cx="2987996" cy="271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4029" y="2268203"/>
            <a:ext cx="2560032" cy="271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4061" y="2268203"/>
            <a:ext cx="2923287" cy="271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97348" y="2268203"/>
            <a:ext cx="3288092" cy="27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360947" y="6308209"/>
            <a:ext cx="102990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https://mriguidance.com/wp-content/uploads/2025/07/Fractures-one-pager.pdf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3665622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Business Pros/Cons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019" y="0"/>
            <a:ext cx="100539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4731" y="5268516"/>
            <a:ext cx="5982535" cy="90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25"/>
          <p:cNvGraphicFramePr/>
          <p:nvPr/>
        </p:nvGraphicFramePr>
        <p:xfrm>
          <a:off x="1" y="-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{C08334AF-9D65-409D-8117-A3FDA4915201}</a:tableStyleId>
              </a:tblPr>
              <a:tblGrid>
                <a:gridCol w="6096000"/>
                <a:gridCol w="6096000"/>
              </a:tblGrid>
              <a:tr h="6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142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Generate an anatomically and visually accurate synthetic CT from an MRI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Technical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254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Voxel-wise regression of MRI intensities to CT intensities (Hounsfield units)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MRI (many phases overlaid) + CT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18-80 traumatic C-spine @ 2 hospitals w/o contraindication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Ground truth for fracture determined by 3x spine surgeons, 2x radiologists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The similarity between the CT and sCT was assessed using 5 metrics: mean error (ME), mean absolute error (MAE), Dice similarity coefficient (DSC), surface distance, and peak SNR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L1 regularization (lasso) (emphasizing sparse network)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slide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3-fold cross-validation approach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Pre-training registration (alignment)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891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9565105" y="505326"/>
            <a:ext cx="26268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autoencoder known as a U-net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Input</a:t>
            </a:r>
            <a:endParaRPr/>
          </a:p>
        </p:txBody>
      </p:sp>
      <p:pic>
        <p:nvPicPr>
          <p:cNvPr descr="8 Channel Cervical Spine Array for 7 T – RAPID Biomedical"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1" y="1467852"/>
            <a:ext cx="3024672" cy="3561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 Channel Cervical Spine Array for 7 T – RAPID Biomedical"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1" y="1620252"/>
            <a:ext cx="3024672" cy="3561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 Channel Cervical Spine Array for 7 T – RAPID Biomedical" id="258" name="Google Shape;2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1" y="1772652"/>
            <a:ext cx="3024672" cy="3561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 Channel Cervical Spine Array for 7 T – RAPID Biomedical"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1" y="1925052"/>
            <a:ext cx="3024672" cy="3561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 Channel Cervical Spine Array for 7 T – RAPID Biomedical" id="260" name="Google Shape;2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1" y="2077452"/>
            <a:ext cx="3024672" cy="3561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27"/>
          <p:cNvCxnSpPr/>
          <p:nvPr/>
        </p:nvCxnSpPr>
        <p:spPr>
          <a:xfrm>
            <a:off x="2286001" y="5895474"/>
            <a:ext cx="302467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62" name="Google Shape;262;p27"/>
          <p:cNvCxnSpPr/>
          <p:nvPr/>
        </p:nvCxnSpPr>
        <p:spPr>
          <a:xfrm>
            <a:off x="5571525" y="2249906"/>
            <a:ext cx="0" cy="3236493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63" name="Google Shape;263;p27"/>
          <p:cNvCxnSpPr/>
          <p:nvPr/>
        </p:nvCxnSpPr>
        <p:spPr>
          <a:xfrm rot="10800000">
            <a:off x="1408598" y="5153524"/>
            <a:ext cx="572603" cy="609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64" name="Google Shape;264;p27"/>
          <p:cNvSpPr txBox="1"/>
          <p:nvPr/>
        </p:nvSpPr>
        <p:spPr>
          <a:xfrm>
            <a:off x="5578476" y="3584352"/>
            <a:ext cx="22499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3321620" y="5953373"/>
            <a:ext cx="22499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2286001" y="6961766"/>
            <a:ext cx="22499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170280" y="5277671"/>
            <a:ext cx="22499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</a:t>
            </a:r>
            <a:endParaRPr/>
          </a:p>
        </p:txBody>
      </p:sp>
      <p:pic>
        <p:nvPicPr>
          <p:cNvPr descr="Normal CT cervical spine | Radiology Case | Radiopaedia.org" id="268" name="Google Shape;26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5331" y="1553074"/>
            <a:ext cx="42100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9593179" y="1134044"/>
            <a:ext cx="25988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Multi Sequence Input Is Critical</a:t>
            </a:r>
            <a:endParaRPr/>
          </a:p>
        </p:txBody>
      </p:sp>
      <p:pic>
        <p:nvPicPr>
          <p:cNvPr id="276" name="Google Shape;2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018" y="1898293"/>
            <a:ext cx="11637964" cy="442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Results	</a:t>
            </a:r>
            <a:endParaRPr/>
          </a:p>
        </p:txBody>
      </p:sp>
      <p:pic>
        <p:nvPicPr>
          <p:cNvPr id="283" name="Google Shape;283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70951"/>
            <a:ext cx="10515600" cy="185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79" y="3919697"/>
            <a:ext cx="12192000" cy="202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2414338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Who should buy this technology?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Last Time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Discussed various AI networks and their use cases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RNN/LSTM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Autoencoder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GAN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Mentioned Random Forest methods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Case Study 4</a:t>
            </a:r>
            <a:endParaRPr/>
          </a:p>
        </p:txBody>
      </p:sp>
      <p:pic>
        <p:nvPicPr>
          <p:cNvPr id="296" name="Google Shape;29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04" y="1471339"/>
            <a:ext cx="10302694" cy="492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Long Short Term Memory</a:t>
            </a:r>
            <a:endParaRPr/>
          </a:p>
        </p:txBody>
      </p:sp>
      <p:pic>
        <p:nvPicPr>
          <p:cNvPr id="303" name="Google Shape;303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0740" y="1825625"/>
            <a:ext cx="657052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783" y="3202434"/>
            <a:ext cx="8840434" cy="317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1779" y="1360192"/>
            <a:ext cx="3452594" cy="184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019062"/>
            <a:ext cx="4982270" cy="16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34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{C08334AF-9D65-409D-8117-A3FDA4915201}</a:tableStyleId>
              </a:tblPr>
              <a:tblGrid>
                <a:gridCol w="6096000"/>
                <a:gridCol w="6096000"/>
              </a:tblGrid>
              <a:tr h="6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142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 PICU diagnoses days/weeks before they happen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Technical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254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 single class classification of time series data using LSTM model, compare to existing models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 401 PICU episodes, each a multivariate time series of 13 variables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academic hospital PICU (LA Childrens)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Scaling, imputing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Output: diagnostic codes from hospital stay, as determined by physicians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use log loss as the loss function at each output</a:t>
                      </a:r>
                      <a:r>
                        <a:rPr lang="en-US" sz="1800" u="none" cap="none" strike="noStrike"/>
                        <a:t>.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slide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 that network allows us to maintain long-term time dependencies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Regularization + Dropout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 epochs stochastic GD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L2 regularization (prevent overweighting)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05" y="0"/>
            <a:ext cx="10359189" cy="693044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 txBox="1"/>
          <p:nvPr/>
        </p:nvSpPr>
        <p:spPr>
          <a:xfrm>
            <a:off x="5103393" y="3922295"/>
            <a:ext cx="198521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DO, TR, and AO indicate dropout, target replication, and auxiliary outputs, respectively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664" y="0"/>
            <a:ext cx="9423240" cy="672965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9914021" y="264695"/>
            <a:ext cx="198521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DO, TR, and AO indicate dropout, target replication, and auxiliary outputs, respectively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By This Point…</a:t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know the basics of AI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Loss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Network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Training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know how to break down and interpret how AI systems work, even ones you don’t know about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112" name="Google Shape;112;p5"/>
          <p:cNvSpPr txBox="1"/>
          <p:nvPr>
            <p:ph idx="1" type="body"/>
          </p:nvPr>
        </p:nvSpPr>
        <p:spPr>
          <a:xfrm>
            <a:off x="838200" y="1825625"/>
            <a:ext cx="686201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 case studies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do you take a paper and understand what’s going on </a:t>
            </a:r>
            <a:endParaRPr/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849" y="875846"/>
            <a:ext cx="3550951" cy="561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57" y="21232"/>
            <a:ext cx="10907486" cy="681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099" y="109074"/>
            <a:ext cx="7887801" cy="663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Case Study 1</a:t>
            </a:r>
            <a:endParaRPr/>
          </a:p>
        </p:txBody>
      </p:sp>
      <p:sp>
        <p:nvSpPr>
          <p:cNvPr id="131" name="Google Shape;13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2" name="Google Shape;1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23" y="1724079"/>
            <a:ext cx="11669754" cy="4496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nford School of Medicine | Stanford Online" id="133" name="Google Shape;13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582" y="553807"/>
            <a:ext cx="2794836" cy="814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| UCSF School of Medicine" id="134" name="Google Shape;13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9284" y="528295"/>
            <a:ext cx="3355808" cy="865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io® XT Monitor | Long-Term Continuous Heart Monitoring" id="135" name="Google Shape;13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1075" y="3307720"/>
            <a:ext cx="6906879" cy="429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/>
          <p:nvPr/>
        </p:nvSpPr>
        <p:spPr>
          <a:xfrm>
            <a:off x="709863" y="6316579"/>
            <a:ext cx="5534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https://www.nature.com/articles/s41591-018-0268-3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9"/>
          <p:cNvGraphicFramePr/>
          <p:nvPr/>
        </p:nvGraphicFramePr>
        <p:xfrm>
          <a:off x="1" y="-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{C08334AF-9D65-409D-8117-A3FDA4915201}</a:tableStyleId>
              </a:tblPr>
              <a:tblGrid>
                <a:gridCol w="6096000"/>
                <a:gridCol w="6096000"/>
              </a:tblGrid>
              <a:tr h="6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543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Classify ZioPatch readings into one of many types of arrhythmia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Technical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5568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Multiclass classification of EKG images into classes using convolutional/DNN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91,232 single-lead ECGs from 53,549 patients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Annotation of ground truth by cardiologists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atrial fibrillation class combined atrial fibrillation and atrial flutter. The AVB class combined both type 2 second-degree AVB (Mobitz II/Hay) and third-degree AVB.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Rhythm predictions every 1.28 seconds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Compared ground truth and algorithm at every 1.28 second interval, as well as diagnoses across whole recording time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Convolutional DNN, which decreases dimensionality layer after layer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Batch norm, ReLU activation, Dropout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Held out records from a random 10% of the training dataset patients for use as a development dataset to perform DNN hyper-parameter tuning.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Cardiologist data was test, else train was by annotator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2025-09-27T23:02:48Z</dcterms:created>
  <dc:creator>Stephen Lostetter</dc:creator>
</cp:coreProperties>
</file>